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1" r:id="rId4"/>
    <p:sldId id="304" r:id="rId5"/>
    <p:sldId id="303" r:id="rId6"/>
    <p:sldId id="359" r:id="rId7"/>
    <p:sldId id="288" r:id="rId8"/>
    <p:sldId id="262" r:id="rId9"/>
    <p:sldId id="319" r:id="rId10"/>
    <p:sldId id="323" r:id="rId11"/>
    <p:sldId id="318" r:id="rId12"/>
    <p:sldId id="320" r:id="rId13"/>
    <p:sldId id="317" r:id="rId14"/>
    <p:sldId id="315" r:id="rId15"/>
    <p:sldId id="322" r:id="rId16"/>
    <p:sldId id="358" r:id="rId17"/>
    <p:sldId id="340" r:id="rId18"/>
    <p:sldId id="341" r:id="rId19"/>
    <p:sldId id="342" r:id="rId20"/>
    <p:sldId id="343" r:id="rId21"/>
    <p:sldId id="362" r:id="rId22"/>
    <p:sldId id="305" r:id="rId23"/>
    <p:sldId id="344" r:id="rId24"/>
    <p:sldId id="345" r:id="rId25"/>
    <p:sldId id="306" r:id="rId26"/>
    <p:sldId id="307" r:id="rId27"/>
    <p:sldId id="309" r:id="rId28"/>
    <p:sldId id="356" r:id="rId29"/>
    <p:sldId id="357" r:id="rId30"/>
    <p:sldId id="347" r:id="rId31"/>
    <p:sldId id="348" r:id="rId32"/>
    <p:sldId id="349" r:id="rId33"/>
    <p:sldId id="351" r:id="rId34"/>
    <p:sldId id="352" r:id="rId35"/>
    <p:sldId id="353" r:id="rId36"/>
    <p:sldId id="360" r:id="rId37"/>
    <p:sldId id="310" r:id="rId38"/>
    <p:sldId id="354" r:id="rId39"/>
    <p:sldId id="355" r:id="rId40"/>
    <p:sldId id="312" r:id="rId41"/>
    <p:sldId id="339" r:id="rId42"/>
    <p:sldId id="36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594" autoAdjust="0"/>
  </p:normalViewPr>
  <p:slideViewPr>
    <p:cSldViewPr>
      <p:cViewPr>
        <p:scale>
          <a:sx n="76" d="100"/>
          <a:sy n="76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317" y="1844824"/>
            <a:ext cx="8496944" cy="165618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QULAQC</a:t>
            </a:r>
            <a:r>
              <a:rPr lang="az-Latn-A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IQ FİBRİLYASİYASI VƏ ONKOLOJİ XƏSTƏLİKLƏR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535" y="3212976"/>
            <a:ext cx="8911961" cy="3528392"/>
          </a:xfrm>
        </p:spPr>
        <p:txBody>
          <a:bodyPr>
            <a:normAutofit/>
          </a:bodyPr>
          <a:lstStyle/>
          <a:p>
            <a:endParaRPr lang="az-Latn-AZ" dirty="0"/>
          </a:p>
          <a:p>
            <a:endParaRPr lang="az-Latn-AZ" dirty="0"/>
          </a:p>
          <a:p>
            <a:r>
              <a:rPr lang="az-Latn-A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  BAYRAMZADƏ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az-Latn-A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ərbaycan Tibb Universiteti, </a:t>
            </a:r>
            <a:r>
              <a:rPr lang="az-Latn-AZ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Tədris Cərrahiyyə Klinikası</a:t>
            </a:r>
          </a:p>
          <a:p>
            <a:r>
              <a:rPr lang="az-Latn-A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25.09</a:t>
            </a:r>
            <a:r>
              <a:rPr lang="az-Latn-A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az-Latn-A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2022,Quba</a:t>
            </a:r>
            <a:endParaRPr lang="az-Latn-A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5" y="122830"/>
            <a:ext cx="1922629" cy="1460310"/>
          </a:xfrm>
          <a:prstGeom prst="rect">
            <a:avLst/>
          </a:prstGeom>
        </p:spPr>
      </p:pic>
      <p:pic>
        <p:nvPicPr>
          <p:cNvPr id="5" name="Picture 7" descr="C:\Users\sh.memmedova\Desktop\Aynur present\SFLL9359-1.jpg">
            <a:extLst>
              <a:ext uri="{FF2B5EF4-FFF2-40B4-BE49-F238E27FC236}">
                <a16:creationId xmlns="" xmlns:a16="http://schemas.microsoft.com/office/drawing/2014/main" id="{73A0F9DE-8D4A-4A99-AB7B-33C9C4B4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448" t="25237" r="2399"/>
          <a:stretch/>
        </p:blipFill>
        <p:spPr bwMode="auto">
          <a:xfrm>
            <a:off x="3255396" y="223397"/>
            <a:ext cx="2241645" cy="1259179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6" name="Picture 9" descr="C:\Users\sh.memmedova\Desktop\Aynur present\Esc-logo.png">
            <a:extLst>
              <a:ext uri="{FF2B5EF4-FFF2-40B4-BE49-F238E27FC236}">
                <a16:creationId xmlns="" xmlns:a16="http://schemas.microsoft.com/office/drawing/2014/main" id="{E6D8E44E-0B09-42AC-8A8A-2A7A6610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49" y="247278"/>
            <a:ext cx="2096554" cy="12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sh.memmedova\Desktop\Aynur present\SFLL9359-1.jpg">
            <a:extLst>
              <a:ext uri="{FF2B5EF4-FFF2-40B4-BE49-F238E27FC236}">
                <a16:creationId xmlns:lc="http://schemas.openxmlformats.org/drawingml/2006/lockedCanvas" xmlns="" xmlns:a16="http://schemas.microsoft.com/office/drawing/2014/main" id="{73A0F9DE-8D4A-4A99-AB7B-33C9C4B4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448" t="25237" r="2399"/>
          <a:stretch/>
        </p:blipFill>
        <p:spPr bwMode="auto">
          <a:xfrm>
            <a:off x="3255396" y="223397"/>
            <a:ext cx="2540740" cy="1359743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4" y="165444"/>
            <a:ext cx="2503249" cy="146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28.333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xəstənin alındığı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Danimarka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təd-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ümumi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pop</a:t>
            </a:r>
            <a:r>
              <a:rPr lang="az-Latn-AZ" sz="2200" b="1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yasiyaya nisbətdə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kolorektal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xərçəng qoyulan x-də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diaqnozdan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sonrak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gün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içind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ehtimalı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sıx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görülmüşdür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Süd vəzi CR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kolorektal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hematoloji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malignit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rin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hamısı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artan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nisbəti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əlaqə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lidir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500" dirty="0" err="1">
                <a:solidFill>
                  <a:schemeClr val="tx2"/>
                </a:solidFill>
              </a:rPr>
              <a:t>Erichsen</a:t>
            </a:r>
            <a:r>
              <a:rPr lang="en-US" sz="1500" dirty="0">
                <a:solidFill>
                  <a:schemeClr val="tx2"/>
                </a:solidFill>
              </a:rPr>
              <a:t> R, Christiansen CF, </a:t>
            </a:r>
            <a:r>
              <a:rPr lang="en-US" sz="1500" dirty="0" err="1">
                <a:solidFill>
                  <a:schemeClr val="tx2"/>
                </a:solidFill>
              </a:rPr>
              <a:t>Mehnert</a:t>
            </a:r>
            <a:r>
              <a:rPr lang="en-US" sz="1500" dirty="0">
                <a:solidFill>
                  <a:schemeClr val="tx2"/>
                </a:solidFill>
              </a:rPr>
              <a:t> F, Weiss NS, Baron JA, Sorensen HT. </a:t>
            </a:r>
            <a:r>
              <a:rPr lang="en-US" sz="1500" dirty="0" err="1">
                <a:solidFill>
                  <a:schemeClr val="tx2"/>
                </a:solidFill>
              </a:rPr>
              <a:t>Colorectal</a:t>
            </a:r>
            <a:r>
              <a:rPr lang="en-US" sz="1500" dirty="0">
                <a:solidFill>
                  <a:schemeClr val="tx2"/>
                </a:solidFill>
              </a:rPr>
              <a:t> cancer and risk of atrial fibrillation and </a:t>
            </a:r>
            <a:r>
              <a:rPr lang="en-US" sz="1500" dirty="0" err="1">
                <a:solidFill>
                  <a:schemeClr val="tx2"/>
                </a:solidFill>
              </a:rPr>
              <a:t>flutter</a:t>
            </a:r>
            <a:r>
              <a:rPr lang="en-US" sz="1500" dirty="0">
                <a:solidFill>
                  <a:schemeClr val="tx2"/>
                </a:solidFill>
              </a:rPr>
              <a:t>: a population-based case-control study. Intern </a:t>
            </a:r>
            <a:r>
              <a:rPr lang="en-US" sz="1500" dirty="0" err="1">
                <a:solidFill>
                  <a:schemeClr val="tx2"/>
                </a:solidFill>
              </a:rPr>
              <a:t>Emerg</a:t>
            </a:r>
            <a:r>
              <a:rPr lang="en-US" sz="1500" dirty="0">
                <a:solidFill>
                  <a:schemeClr val="tx2"/>
                </a:solidFill>
              </a:rPr>
              <a:t> Med. 2012;7(5):431-8. </a:t>
            </a:r>
            <a:endParaRPr lang="az-Latn-AZ" sz="1500" dirty="0">
              <a:solidFill>
                <a:schemeClr val="tx2"/>
              </a:solidFill>
            </a:endParaRPr>
          </a:p>
          <a:p>
            <a:pPr algn="just"/>
            <a:r>
              <a:rPr lang="en-US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>
                <a:solidFill>
                  <a:schemeClr val="tx2"/>
                </a:solidFill>
              </a:rPr>
              <a:t>Lee DH, </a:t>
            </a:r>
            <a:r>
              <a:rPr lang="en-US" sz="1500" dirty="0" err="1">
                <a:solidFill>
                  <a:schemeClr val="tx2"/>
                </a:solidFill>
              </a:rPr>
              <a:t>Chandrashekhar</a:t>
            </a:r>
            <a:r>
              <a:rPr lang="en-US" sz="1500" dirty="0">
                <a:solidFill>
                  <a:schemeClr val="tx2"/>
                </a:solidFill>
              </a:rPr>
              <a:t> S, </a:t>
            </a:r>
            <a:r>
              <a:rPr lang="en-US" sz="1500" dirty="0" err="1">
                <a:solidFill>
                  <a:schemeClr val="tx2"/>
                </a:solidFill>
              </a:rPr>
              <a:t>Fradley</a:t>
            </a:r>
            <a:r>
              <a:rPr lang="en-US" sz="1500" dirty="0">
                <a:solidFill>
                  <a:schemeClr val="tx2"/>
                </a:solidFill>
              </a:rPr>
              <a:t> MG. </a:t>
            </a:r>
            <a:r>
              <a:rPr lang="en-US" sz="1500" dirty="0" err="1">
                <a:solidFill>
                  <a:schemeClr val="tx2"/>
                </a:solidFill>
              </a:rPr>
              <a:t>Electrophysiologic</a:t>
            </a:r>
            <a:r>
              <a:rPr lang="en-US" sz="1500" dirty="0">
                <a:solidFill>
                  <a:schemeClr val="tx2"/>
                </a:solidFill>
              </a:rPr>
              <a:t> complications in cancer </a:t>
            </a:r>
            <a:r>
              <a:rPr lang="en-US" sz="1500" dirty="0" err="1">
                <a:solidFill>
                  <a:schemeClr val="tx2"/>
                </a:solidFill>
              </a:rPr>
              <a:t>patients</a:t>
            </a:r>
            <a:r>
              <a:rPr lang="en-US" sz="1500" dirty="0">
                <a:solidFill>
                  <a:schemeClr val="tx2"/>
                </a:solidFill>
              </a:rPr>
              <a:t>. Methodist </a:t>
            </a:r>
            <a:r>
              <a:rPr lang="en-US" sz="1500" dirty="0" err="1">
                <a:solidFill>
                  <a:schemeClr val="tx2"/>
                </a:solidFill>
              </a:rPr>
              <a:t>Debakey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Cardiovasc</a:t>
            </a:r>
            <a:r>
              <a:rPr lang="en-US" sz="1500" dirty="0">
                <a:solidFill>
                  <a:schemeClr val="tx2"/>
                </a:solidFill>
              </a:rPr>
              <a:t> J. 2019;15(4):282-8. </a:t>
            </a:r>
            <a:endParaRPr lang="ru-RU" sz="15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Xərçəng x-də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ağrı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emosional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fizik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stres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sə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 av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tonom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sinir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sistemind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yaranan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əyişikliklə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metabolik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dəyisikliklər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maye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elektrolit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disbalansı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yanaşı infeksiyalar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AF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-ni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indukləyə bilər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Eyni zamanda xərçəng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kardiak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toxumadan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kök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ən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alara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ürək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qonşu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toxumalara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metastaz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verərək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-ni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indükl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əyə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az-Latn-AZ" sz="22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r.</a:t>
            </a:r>
            <a:endParaRPr lang="az-Latn-A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5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500" dirty="0" smtClean="0">
                <a:solidFill>
                  <a:schemeClr val="tx2"/>
                </a:solidFill>
              </a:rPr>
              <a:t>Chen </a:t>
            </a:r>
            <a:r>
              <a:rPr lang="en-US" sz="1500" dirty="0" err="1" smtClean="0">
                <a:solidFill>
                  <a:schemeClr val="tx2"/>
                </a:solidFill>
              </a:rPr>
              <a:t>pS</a:t>
            </a:r>
            <a:r>
              <a:rPr lang="en-US" sz="1500" dirty="0" smtClean="0">
                <a:solidFill>
                  <a:schemeClr val="tx2"/>
                </a:solidFill>
              </a:rPr>
              <a:t>, Chen LS, </a:t>
            </a:r>
            <a:r>
              <a:rPr lang="en-US" sz="1500" dirty="0" err="1" smtClean="0">
                <a:solidFill>
                  <a:schemeClr val="tx2"/>
                </a:solidFill>
              </a:rPr>
              <a:t>Fishbein</a:t>
            </a:r>
            <a:r>
              <a:rPr lang="en-US" sz="1500" dirty="0" smtClean="0">
                <a:solidFill>
                  <a:schemeClr val="tx2"/>
                </a:solidFill>
              </a:rPr>
              <a:t> MC, Lin SF, </a:t>
            </a:r>
            <a:r>
              <a:rPr lang="en-US" sz="1500" dirty="0" err="1" smtClean="0">
                <a:solidFill>
                  <a:schemeClr val="tx2"/>
                </a:solidFill>
              </a:rPr>
              <a:t>Nattel</a:t>
            </a:r>
            <a:r>
              <a:rPr lang="en-US" sz="1500" dirty="0" smtClean="0">
                <a:solidFill>
                  <a:schemeClr val="tx2"/>
                </a:solidFill>
              </a:rPr>
              <a:t> S. Role of the autonomic nervous system in atrial fibrillation: pathophysiology and therapy. </a:t>
            </a:r>
            <a:r>
              <a:rPr lang="en-US" sz="1500" dirty="0" err="1" smtClean="0">
                <a:solidFill>
                  <a:schemeClr val="tx2"/>
                </a:solidFill>
              </a:rPr>
              <a:t>Circ</a:t>
            </a:r>
            <a:r>
              <a:rPr lang="en-US" sz="1500" dirty="0" smtClean="0">
                <a:solidFill>
                  <a:schemeClr val="tx2"/>
                </a:solidFill>
              </a:rPr>
              <a:t> Res. 2014;114(9):1500-15. </a:t>
            </a:r>
            <a:endParaRPr lang="az-Latn-AZ" sz="1500" dirty="0" smtClean="0">
              <a:solidFill>
                <a:schemeClr val="tx2"/>
              </a:solidFill>
            </a:endParaRPr>
          </a:p>
          <a:p>
            <a:pPr algn="just"/>
            <a:r>
              <a:rPr lang="en-US" sz="1500" dirty="0" smtClean="0">
                <a:solidFill>
                  <a:schemeClr val="tx2"/>
                </a:solidFill>
              </a:rPr>
              <a:t> Knur R, </a:t>
            </a:r>
            <a:r>
              <a:rPr lang="en-US" sz="1500" dirty="0" err="1" smtClean="0">
                <a:solidFill>
                  <a:schemeClr val="tx2"/>
                </a:solidFill>
              </a:rPr>
              <a:t>Özse</a:t>
            </a:r>
            <a:r>
              <a:rPr lang="en-US" sz="1500" dirty="0" smtClean="0">
                <a:solidFill>
                  <a:schemeClr val="tx2"/>
                </a:solidFill>
              </a:rPr>
              <a:t> J. Left atrial </a:t>
            </a:r>
            <a:r>
              <a:rPr lang="en-US" sz="1500" dirty="0" err="1" smtClean="0">
                <a:solidFill>
                  <a:schemeClr val="tx2"/>
                </a:solidFill>
              </a:rPr>
              <a:t>myxoma</a:t>
            </a:r>
            <a:r>
              <a:rPr lang="en-US" sz="1500" dirty="0" smtClean="0">
                <a:solidFill>
                  <a:schemeClr val="tx2"/>
                </a:solidFill>
              </a:rPr>
              <a:t> in a </a:t>
            </a:r>
            <a:r>
              <a:rPr lang="en-US" sz="1500" dirty="0" err="1" smtClean="0">
                <a:solidFill>
                  <a:schemeClr val="tx2"/>
                </a:solidFill>
              </a:rPr>
              <a:t>patient</a:t>
            </a:r>
            <a:r>
              <a:rPr lang="en-US" sz="1500" dirty="0" smtClean="0">
                <a:solidFill>
                  <a:schemeClr val="tx2"/>
                </a:solidFill>
              </a:rPr>
              <a:t> with paroxysmal atrial fibrillation. </a:t>
            </a:r>
            <a:r>
              <a:rPr lang="en-US" sz="1500" dirty="0" err="1" smtClean="0">
                <a:solidFill>
                  <a:schemeClr val="tx2"/>
                </a:solidFill>
              </a:rPr>
              <a:t>Herz</a:t>
            </a:r>
            <a:r>
              <a:rPr lang="en-US" sz="1500" dirty="0" smtClean="0">
                <a:solidFill>
                  <a:schemeClr val="tx2"/>
                </a:solidFill>
              </a:rPr>
              <a:t>. 2015;40(3):228-30. </a:t>
            </a:r>
            <a:endParaRPr lang="az-Latn-AZ" sz="1500" dirty="0" smtClean="0">
              <a:solidFill>
                <a:schemeClr val="tx2"/>
              </a:solidFill>
            </a:endParaRPr>
          </a:p>
          <a:p>
            <a:pPr algn="just"/>
            <a:r>
              <a:rPr lang="en-US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err="1" smtClean="0">
                <a:solidFill>
                  <a:schemeClr val="tx2"/>
                </a:solidFill>
              </a:rPr>
              <a:t>Mahmood</a:t>
            </a:r>
            <a:r>
              <a:rPr lang="en-US" sz="1500" dirty="0" smtClean="0">
                <a:solidFill>
                  <a:schemeClr val="tx2"/>
                </a:solidFill>
              </a:rPr>
              <a:t> MM, Wynn NN, Sanderson S, </a:t>
            </a:r>
            <a:r>
              <a:rPr lang="en-US" sz="1500" dirty="0" err="1" smtClean="0">
                <a:solidFill>
                  <a:schemeClr val="tx2"/>
                </a:solidFill>
              </a:rPr>
              <a:t>Junejo</a:t>
            </a:r>
            <a:r>
              <a:rPr lang="en-US" sz="1500" dirty="0" smtClean="0">
                <a:solidFill>
                  <a:schemeClr val="tx2"/>
                </a:solidFill>
              </a:rPr>
              <a:t> S. A left atrial mass in a patient with atrial fibrillation and previous renal cancer. </a:t>
            </a:r>
            <a:r>
              <a:rPr lang="en-US" sz="1600" dirty="0">
                <a:solidFill>
                  <a:schemeClr val="tx2"/>
                </a:solidFill>
              </a:rPr>
              <a:t>BMJ Case Reports. 2013;2013:bcr2013009883</a:t>
            </a:r>
            <a:r>
              <a:rPr lang="en-US" sz="1600" dirty="0"/>
              <a:t>. </a:t>
            </a:r>
            <a:endParaRPr lang="ru-RU" sz="15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Cerrahi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xərçəng x-də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postoperati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mli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ağırlaşmadır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10 %da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görülm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dir.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ronik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fosit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 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eykoz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LL)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kimi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zı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xərçəng x-nin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müalicə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önc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belə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AF g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lişm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riskinin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artmış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unu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ulmamalıdır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2.444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xəstəsi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üz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rind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aparılan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tədqiqatda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xəstələrin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6.1%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aşkarlanmışdır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500" dirty="0" err="1">
                <a:solidFill>
                  <a:schemeClr val="tx2"/>
                </a:solidFill>
              </a:rPr>
              <a:t>Imperatori</a:t>
            </a:r>
            <a:r>
              <a:rPr lang="en-US" sz="1500" dirty="0">
                <a:solidFill>
                  <a:schemeClr val="tx2"/>
                </a:solidFill>
              </a:rPr>
              <a:t> A, </a:t>
            </a:r>
            <a:r>
              <a:rPr lang="en-US" sz="1500" dirty="0" err="1">
                <a:solidFill>
                  <a:schemeClr val="tx2"/>
                </a:solidFill>
              </a:rPr>
              <a:t>Mariscalco</a:t>
            </a:r>
            <a:r>
              <a:rPr lang="en-US" sz="1500" dirty="0">
                <a:solidFill>
                  <a:schemeClr val="tx2"/>
                </a:solidFill>
              </a:rPr>
              <a:t> G, </a:t>
            </a:r>
            <a:r>
              <a:rPr lang="en-US" sz="1500" dirty="0" err="1">
                <a:solidFill>
                  <a:schemeClr val="tx2"/>
                </a:solidFill>
              </a:rPr>
              <a:t>Riganti</a:t>
            </a:r>
            <a:r>
              <a:rPr lang="en-US" sz="1500" dirty="0">
                <a:solidFill>
                  <a:schemeClr val="tx2"/>
                </a:solidFill>
              </a:rPr>
              <a:t> G, </a:t>
            </a:r>
            <a:r>
              <a:rPr lang="en-US" sz="1500" dirty="0" err="1">
                <a:solidFill>
                  <a:schemeClr val="tx2"/>
                </a:solidFill>
              </a:rPr>
              <a:t>Rotolo</a:t>
            </a:r>
            <a:r>
              <a:rPr lang="en-US" sz="1500" dirty="0">
                <a:solidFill>
                  <a:schemeClr val="tx2"/>
                </a:solidFill>
              </a:rPr>
              <a:t> N, Conti v, </a:t>
            </a:r>
            <a:r>
              <a:rPr lang="en-US" sz="1500" dirty="0" err="1">
                <a:solidFill>
                  <a:schemeClr val="tx2"/>
                </a:solidFill>
              </a:rPr>
              <a:t>Dominioni</a:t>
            </a:r>
            <a:r>
              <a:rPr lang="en-US" sz="1500" dirty="0">
                <a:solidFill>
                  <a:schemeClr val="tx2"/>
                </a:solidFill>
              </a:rPr>
              <a:t> L. Atrial fibrillation after pulmonary lobectomy for lung cancer affects long-term survival in a prospective </a:t>
            </a:r>
            <a:r>
              <a:rPr lang="en-US" sz="1500" dirty="0" err="1">
                <a:solidFill>
                  <a:schemeClr val="tx2"/>
                </a:solidFill>
              </a:rPr>
              <a:t>single-center</a:t>
            </a:r>
            <a:r>
              <a:rPr lang="en-US" sz="1500" dirty="0">
                <a:solidFill>
                  <a:schemeClr val="tx2"/>
                </a:solidFill>
              </a:rPr>
              <a:t> study. J </a:t>
            </a:r>
            <a:r>
              <a:rPr lang="en-US" sz="1500" dirty="0" err="1">
                <a:solidFill>
                  <a:schemeClr val="tx2"/>
                </a:solidFill>
              </a:rPr>
              <a:t>Cardiothorac</a:t>
            </a:r>
            <a:r>
              <a:rPr lang="en-US" sz="1500" dirty="0">
                <a:solidFill>
                  <a:schemeClr val="tx2"/>
                </a:solidFill>
              </a:rPr>
              <a:t> Surg. 2012;10;7:4</a:t>
            </a:r>
            <a:r>
              <a:rPr lang="en-US" sz="1500" dirty="0" smtClean="0">
                <a:solidFill>
                  <a:schemeClr val="tx2"/>
                </a:solidFill>
              </a:rPr>
              <a:t>.</a:t>
            </a:r>
            <a:r>
              <a:rPr lang="en-US" sz="1600" dirty="0"/>
              <a:t> </a:t>
            </a:r>
            <a:endParaRPr lang="az-Latn-AZ" sz="1600" dirty="0" smtClean="0"/>
          </a:p>
          <a:p>
            <a:pPr algn="just"/>
            <a:r>
              <a:rPr lang="en-US" sz="1600" dirty="0" smtClean="0">
                <a:solidFill>
                  <a:schemeClr val="tx2"/>
                </a:solidFill>
              </a:rPr>
              <a:t>Chin </a:t>
            </a:r>
            <a:r>
              <a:rPr lang="en-US" sz="1600" dirty="0">
                <a:solidFill>
                  <a:schemeClr val="tx2"/>
                </a:solidFill>
              </a:rPr>
              <a:t>JH, Moon YJ, Jo JY, Han YA, Kim HR, Lee EH, et al. Association between </a:t>
            </a:r>
            <a:r>
              <a:rPr lang="en-US" sz="1600" dirty="0" err="1">
                <a:solidFill>
                  <a:schemeClr val="tx2"/>
                </a:solidFill>
              </a:rPr>
              <a:t>postoperatively</a:t>
            </a:r>
            <a:r>
              <a:rPr lang="en-US" sz="1600" dirty="0">
                <a:solidFill>
                  <a:schemeClr val="tx2"/>
                </a:solidFill>
              </a:rPr>
              <a:t> developed atrial fibrillation and </a:t>
            </a:r>
            <a:r>
              <a:rPr lang="en-US" sz="1600" dirty="0" err="1">
                <a:solidFill>
                  <a:schemeClr val="tx2"/>
                </a:solidFill>
              </a:rPr>
              <a:t>longterm</a:t>
            </a:r>
            <a:r>
              <a:rPr lang="en-US" sz="1600" dirty="0">
                <a:solidFill>
                  <a:schemeClr val="tx2"/>
                </a:solidFill>
              </a:rPr>
              <a:t> mortality after </a:t>
            </a:r>
            <a:r>
              <a:rPr lang="en-US" sz="1600" dirty="0" err="1">
                <a:solidFill>
                  <a:schemeClr val="tx2"/>
                </a:solidFill>
              </a:rPr>
              <a:t>Esophagectomy</a:t>
            </a:r>
            <a:r>
              <a:rPr lang="en-US" sz="1600" dirty="0">
                <a:solidFill>
                  <a:schemeClr val="tx2"/>
                </a:solidFill>
              </a:rPr>
              <a:t> in Esophageal Cancer patients: an observational study. </a:t>
            </a:r>
            <a:r>
              <a:rPr lang="en-US" sz="1600" dirty="0" err="1">
                <a:solidFill>
                  <a:schemeClr val="tx2"/>
                </a:solidFill>
              </a:rPr>
              <a:t>pLoS</a:t>
            </a:r>
            <a:r>
              <a:rPr lang="en-US" sz="1600" dirty="0">
                <a:solidFill>
                  <a:schemeClr val="tx2"/>
                </a:solidFill>
              </a:rPr>
              <a:t> One. 2016;11(5):e0154931. </a:t>
            </a:r>
            <a:endParaRPr lang="ru-RU" sz="15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72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5934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Xərçəng x-də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yaranması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artmış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mortal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lıq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az-Latn-A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az-Latn-A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Qida borusu CR səbəbi ilə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özofajektomi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edilən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583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x-lə aparılan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tədqiqat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postoperati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əqibdə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yaranan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x-in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illik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dö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vrdə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azalmış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yaşama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sahip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gö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rülmüşdür</a:t>
            </a:r>
            <a:endParaRPr lang="az-Latn-A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az-Latn-AZ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az-Latn-A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az-Latn-AZ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Ağciyər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xərçəngi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səbəbi 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pulmon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lobektomi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olunan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xəstələrlə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aparılan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tətqiqat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prospekti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əqibdə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görül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x-in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müddət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sağ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qalması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az görülmüşdür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13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857232"/>
            <a:ext cx="8856984" cy="581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177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184576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İbrutinib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melfalan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antrasiklinl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kimi bəzi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KT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görülme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insidansı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10 %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üz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rin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çı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bilir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500" dirty="0" err="1">
                <a:solidFill>
                  <a:schemeClr val="tx2"/>
                </a:solidFill>
              </a:rPr>
              <a:t>Feliz</a:t>
            </a:r>
            <a:r>
              <a:rPr lang="en-US" sz="1500" dirty="0">
                <a:solidFill>
                  <a:schemeClr val="tx2"/>
                </a:solidFill>
              </a:rPr>
              <a:t> v, </a:t>
            </a:r>
            <a:r>
              <a:rPr lang="en-US" sz="1500" dirty="0" err="1">
                <a:solidFill>
                  <a:schemeClr val="tx2"/>
                </a:solidFill>
              </a:rPr>
              <a:t>Saiyad</a:t>
            </a:r>
            <a:r>
              <a:rPr lang="en-US" sz="1500" dirty="0">
                <a:solidFill>
                  <a:schemeClr val="tx2"/>
                </a:solidFill>
              </a:rPr>
              <a:t> S, </a:t>
            </a:r>
            <a:r>
              <a:rPr lang="en-US" sz="1500" dirty="0" err="1">
                <a:solidFill>
                  <a:schemeClr val="tx2"/>
                </a:solidFill>
              </a:rPr>
              <a:t>Ramarao</a:t>
            </a:r>
            <a:r>
              <a:rPr lang="en-US" sz="1500" dirty="0">
                <a:solidFill>
                  <a:schemeClr val="tx2"/>
                </a:solidFill>
              </a:rPr>
              <a:t> SM, Khan H, </a:t>
            </a:r>
            <a:r>
              <a:rPr lang="en-US" sz="1500" dirty="0" err="1">
                <a:solidFill>
                  <a:schemeClr val="tx2"/>
                </a:solidFill>
              </a:rPr>
              <a:t>Leonelli</a:t>
            </a:r>
            <a:r>
              <a:rPr lang="en-US" sz="1500" dirty="0">
                <a:solidFill>
                  <a:schemeClr val="tx2"/>
                </a:solidFill>
              </a:rPr>
              <a:t> F, </a:t>
            </a:r>
            <a:r>
              <a:rPr lang="en-US" sz="1500" dirty="0" err="1">
                <a:solidFill>
                  <a:schemeClr val="tx2"/>
                </a:solidFill>
              </a:rPr>
              <a:t>Guglin</a:t>
            </a:r>
            <a:r>
              <a:rPr lang="en-US" sz="1500" dirty="0">
                <a:solidFill>
                  <a:schemeClr val="tx2"/>
                </a:solidFill>
              </a:rPr>
              <a:t> M. </a:t>
            </a:r>
            <a:r>
              <a:rPr lang="en-US" sz="1500" dirty="0" err="1">
                <a:solidFill>
                  <a:schemeClr val="tx2"/>
                </a:solidFill>
              </a:rPr>
              <a:t>Melphalan</a:t>
            </a:r>
            <a:r>
              <a:rPr lang="en-US" sz="1500" dirty="0">
                <a:solidFill>
                  <a:schemeClr val="tx2"/>
                </a:solidFill>
              </a:rPr>
              <a:t>-induced supraventricular tachycardia: incidence and risk factors. </a:t>
            </a:r>
            <a:r>
              <a:rPr lang="en-US" sz="1500" dirty="0" err="1">
                <a:solidFill>
                  <a:schemeClr val="tx2"/>
                </a:solidFill>
              </a:rPr>
              <a:t>Clin</a:t>
            </a:r>
            <a:r>
              <a:rPr lang="en-US" sz="1500" dirty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Cardiol</a:t>
            </a:r>
            <a:r>
              <a:rPr lang="en-US" sz="1500" dirty="0">
                <a:solidFill>
                  <a:schemeClr val="tx2"/>
                </a:solidFill>
              </a:rPr>
              <a:t>. 2011;34(6):356-9. </a:t>
            </a:r>
            <a:endParaRPr lang="az-Latn-AZ" sz="1500" dirty="0" smtClean="0">
              <a:solidFill>
                <a:schemeClr val="tx2"/>
              </a:solidFill>
            </a:endParaRPr>
          </a:p>
          <a:p>
            <a:pPr algn="just"/>
            <a:r>
              <a:rPr lang="en-US" sz="1500" dirty="0" smtClean="0">
                <a:solidFill>
                  <a:schemeClr val="tx2"/>
                </a:solidFill>
              </a:rPr>
              <a:t> </a:t>
            </a:r>
            <a:r>
              <a:rPr lang="en-US" sz="1500" dirty="0" err="1">
                <a:solidFill>
                  <a:schemeClr val="tx2"/>
                </a:solidFill>
              </a:rPr>
              <a:t>Singla</a:t>
            </a:r>
            <a:r>
              <a:rPr lang="en-US" sz="1500" dirty="0">
                <a:solidFill>
                  <a:schemeClr val="tx2"/>
                </a:solidFill>
              </a:rPr>
              <a:t> A, Hogan WJ, Ansell SM, </a:t>
            </a:r>
            <a:r>
              <a:rPr lang="en-US" sz="1500" dirty="0" err="1">
                <a:solidFill>
                  <a:schemeClr val="tx2"/>
                </a:solidFill>
              </a:rPr>
              <a:t>Buadi</a:t>
            </a:r>
            <a:r>
              <a:rPr lang="en-US" sz="1500" dirty="0">
                <a:solidFill>
                  <a:schemeClr val="tx2"/>
                </a:solidFill>
              </a:rPr>
              <a:t> FK, </a:t>
            </a:r>
            <a:r>
              <a:rPr lang="en-US" sz="1500" dirty="0" err="1">
                <a:solidFill>
                  <a:schemeClr val="tx2"/>
                </a:solidFill>
              </a:rPr>
              <a:t>Dingli</a:t>
            </a:r>
            <a:r>
              <a:rPr lang="en-US" sz="1500" dirty="0">
                <a:solidFill>
                  <a:schemeClr val="tx2"/>
                </a:solidFill>
              </a:rPr>
              <a:t> D, </a:t>
            </a:r>
            <a:r>
              <a:rPr lang="en-US" sz="1500" dirty="0" err="1">
                <a:solidFill>
                  <a:schemeClr val="tx2"/>
                </a:solidFill>
              </a:rPr>
              <a:t>Dispenzieri</a:t>
            </a:r>
            <a:r>
              <a:rPr lang="en-US" sz="1500" dirty="0">
                <a:solidFill>
                  <a:schemeClr val="tx2"/>
                </a:solidFill>
              </a:rPr>
              <a:t> A, et al. Incidence of supraventricular arrhythmias during </a:t>
            </a:r>
            <a:r>
              <a:rPr lang="en-US" sz="1500" dirty="0" err="1">
                <a:solidFill>
                  <a:schemeClr val="tx2"/>
                </a:solidFill>
              </a:rPr>
              <a:t>autologous</a:t>
            </a:r>
            <a:r>
              <a:rPr lang="en-US" sz="1500" dirty="0">
                <a:solidFill>
                  <a:schemeClr val="tx2"/>
                </a:solidFill>
              </a:rPr>
              <a:t> peripheral blood stem cell </a:t>
            </a:r>
            <a:r>
              <a:rPr lang="en-US" sz="1500" dirty="0" err="1">
                <a:solidFill>
                  <a:schemeClr val="tx2"/>
                </a:solidFill>
              </a:rPr>
              <a:t>transplantation</a:t>
            </a:r>
            <a:r>
              <a:rPr lang="en-US" sz="1500" dirty="0">
                <a:solidFill>
                  <a:schemeClr val="tx2"/>
                </a:solidFill>
              </a:rPr>
              <a:t>. </a:t>
            </a:r>
            <a:r>
              <a:rPr lang="en-US" sz="1500" dirty="0" err="1">
                <a:solidFill>
                  <a:schemeClr val="tx2"/>
                </a:solidFill>
              </a:rPr>
              <a:t>Biol</a:t>
            </a:r>
            <a:r>
              <a:rPr lang="en-US" sz="1500" dirty="0">
                <a:solidFill>
                  <a:schemeClr val="tx2"/>
                </a:solidFill>
              </a:rPr>
              <a:t> Blood Marrow Transplant. 2013;19(8):1233-7. </a:t>
            </a:r>
            <a:endParaRPr lang="ru-RU" sz="1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8"/>
            <a:ext cx="7128793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9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İbrutinib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536504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İbrutinib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və digər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hematoloji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malignit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təsdiq olunmuş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oral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Bruton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tirozinkinaz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(BTK) inhibit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orudu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İbrutinib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yaranması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üçü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fakt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orudu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41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Doksorubisin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SÜD vəzi CR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sarkom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foma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az-Latn-AZ" sz="24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qla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ərqli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malignit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rin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müalicəsində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sı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x ist. olunan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antrasiklin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ilaçlardan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biridir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zı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tədqiqatlar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antrasiklin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ist.olunan xəstələrdə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50%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-ə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qədər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insidansı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bildirilmiş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>
                <a:solidFill>
                  <a:schemeClr val="tx2"/>
                </a:solidFill>
              </a:rPr>
              <a:t>Mazur M, Wang F, Hodge DO, </a:t>
            </a:r>
            <a:r>
              <a:rPr lang="en-US" sz="1400" dirty="0" err="1">
                <a:solidFill>
                  <a:schemeClr val="tx2"/>
                </a:solidFill>
              </a:rPr>
              <a:t>Siontis</a:t>
            </a:r>
            <a:r>
              <a:rPr lang="en-US" sz="1400" dirty="0">
                <a:solidFill>
                  <a:schemeClr val="tx2"/>
                </a:solidFill>
              </a:rPr>
              <a:t> BL, </a:t>
            </a:r>
            <a:r>
              <a:rPr lang="en-US" sz="1400" dirty="0" err="1">
                <a:solidFill>
                  <a:schemeClr val="tx2"/>
                </a:solidFill>
              </a:rPr>
              <a:t>Beinborn</a:t>
            </a:r>
            <a:r>
              <a:rPr lang="en-US" sz="1400" dirty="0">
                <a:solidFill>
                  <a:schemeClr val="tx2"/>
                </a:solidFill>
              </a:rPr>
              <a:t> DS, </a:t>
            </a:r>
            <a:r>
              <a:rPr lang="en-US" sz="1400" dirty="0" err="1">
                <a:solidFill>
                  <a:schemeClr val="tx2"/>
                </a:solidFill>
              </a:rPr>
              <a:t>villarraga</a:t>
            </a:r>
            <a:r>
              <a:rPr lang="en-US" sz="1400" dirty="0">
                <a:solidFill>
                  <a:schemeClr val="tx2"/>
                </a:solidFill>
              </a:rPr>
              <a:t> HR, et al. Burden of cardiac arrhythmias in patients with </a:t>
            </a:r>
            <a:r>
              <a:rPr lang="en-US" sz="1400" dirty="0" err="1">
                <a:solidFill>
                  <a:schemeClr val="tx2"/>
                </a:solidFill>
              </a:rPr>
              <a:t>anthracycline-related</a:t>
            </a:r>
            <a:r>
              <a:rPr lang="en-US" sz="1400" dirty="0">
                <a:solidFill>
                  <a:schemeClr val="tx2"/>
                </a:solidFill>
              </a:rPr>
              <a:t> cardiomyopathy. JACC </a:t>
            </a:r>
            <a:r>
              <a:rPr lang="en-US" sz="1400" dirty="0" err="1">
                <a:solidFill>
                  <a:schemeClr val="tx2"/>
                </a:solidFill>
              </a:rPr>
              <a:t>Clin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Electrophysiol</a:t>
            </a:r>
            <a:r>
              <a:rPr lang="en-US" sz="1400" dirty="0">
                <a:solidFill>
                  <a:schemeClr val="tx2"/>
                </a:solidFill>
              </a:rPr>
              <a:t>. 2017;3(2):139-50.</a:t>
            </a:r>
            <a:endParaRPr lang="az-Latn-AZ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5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elfalan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8531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lkill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yici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vasitələr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sümük iliyi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kök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hüc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eyrə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əq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önc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sı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ist.ed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Melfalan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istifadəsinin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yaygın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təsirlərindən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Melfalan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ist.edilən x-də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qədər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yarandığı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bildirilmiş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ir.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17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Fatema</a:t>
            </a:r>
            <a:r>
              <a:rPr lang="en-US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en-US" sz="1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Gertz</a:t>
            </a:r>
            <a:r>
              <a:rPr lang="en-US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MA, Barnes ME, </a:t>
            </a:r>
            <a:r>
              <a:rPr lang="en-US" sz="1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Eisinger</a:t>
            </a:r>
            <a:r>
              <a:rPr lang="en-US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AD, Ness SA, </a:t>
            </a:r>
            <a:r>
              <a:rPr lang="en-US" sz="1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Gersh</a:t>
            </a:r>
            <a:r>
              <a:rPr lang="en-US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BJ, et al. Acute weight gain and diastolic dysfunction as a potent risk complex for post stem cell transplant atrial </a:t>
            </a:r>
            <a:r>
              <a:rPr lang="en-US" sz="1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fibrillation</a:t>
            </a:r>
            <a:r>
              <a:rPr lang="en-US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Am J </a:t>
            </a:r>
            <a:r>
              <a:rPr lang="en-US" sz="1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Hematol</a:t>
            </a:r>
            <a:r>
              <a:rPr lang="en-US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2009;84(8):499-503.</a:t>
            </a:r>
            <a:endParaRPr lang="ru-RU" sz="17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8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16832"/>
            <a:ext cx="8750776" cy="4512564"/>
          </a:xfrm>
        </p:spPr>
        <p:txBody>
          <a:bodyPr>
            <a:noAutofit/>
          </a:bodyPr>
          <a:lstStyle/>
          <a:p>
            <a:pPr algn="just"/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əstəliyi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kinlərdə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ÜİX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sı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ikinci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ölüm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səbəb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idir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az-Latn-A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Son illərdə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əleyhinə 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aparılan  kimyəvi dərman müalicələrinin proqressiv olaraq inkişafı xərçəng xəstələrinin sağqalmasını artırsada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, paralel </a:t>
            </a:r>
            <a:r>
              <a:rPr lang="az-Latn-AZ" sz="2000" b="1" i="1" dirty="0">
                <a:latin typeface="Times New Roman" pitchFamily="18" charset="0"/>
                <a:cs typeface="Times New Roman" pitchFamily="18" charset="0"/>
              </a:rPr>
              <a:t>olaraq əlavə təsirlərə bağlı xəstəlik və ölüm faizləri </a:t>
            </a:r>
            <a:r>
              <a:rPr lang="az-Latn-AZ" sz="2000" b="1" i="1" dirty="0" smtClean="0">
                <a:latin typeface="Times New Roman" pitchFamily="18" charset="0"/>
                <a:cs typeface="Times New Roman" pitchFamily="18" charset="0"/>
              </a:rPr>
              <a:t>artmaqdadır.</a:t>
            </a:r>
          </a:p>
          <a:p>
            <a:pPr algn="just">
              <a:buNone/>
            </a:pPr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İmmunoterapiya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Orqanizmin İmmun sistemini xərçəng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hüc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eyrələrinə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qar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şı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istifadə edərək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təyin olunan yeni xərçəng müalicəsidir.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İmm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noterapi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x.x-də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təxmini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%7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olara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bildirilmiş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ir.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ulya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endotel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al b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yüme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fakt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oru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inhibit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oru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sorafenib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renal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hüc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ey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karsinom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birço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x-i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müalicəsində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ist.edilir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Sorafenib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alan x-in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5 %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görüldüğü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bildirilmiş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ir.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 dirty="0" err="1" smtClean="0">
                <a:solidFill>
                  <a:schemeClr val="tx2"/>
                </a:solidFill>
              </a:rPr>
              <a:t>hite</a:t>
            </a:r>
            <a:r>
              <a:rPr lang="en-US" sz="1700" dirty="0" smtClean="0">
                <a:solidFill>
                  <a:schemeClr val="tx2"/>
                </a:solidFill>
              </a:rPr>
              <a:t> </a:t>
            </a:r>
            <a:r>
              <a:rPr lang="en-US" sz="1700" dirty="0">
                <a:solidFill>
                  <a:schemeClr val="tx2"/>
                </a:solidFill>
              </a:rPr>
              <a:t>RL </a:t>
            </a:r>
            <a:r>
              <a:rPr lang="en-US" sz="1700" dirty="0" err="1">
                <a:solidFill>
                  <a:schemeClr val="tx2"/>
                </a:solidFill>
              </a:rPr>
              <a:t>Jr</a:t>
            </a:r>
            <a:r>
              <a:rPr lang="en-US" sz="1700" dirty="0">
                <a:solidFill>
                  <a:schemeClr val="tx2"/>
                </a:solidFill>
              </a:rPr>
              <a:t>, </a:t>
            </a:r>
            <a:r>
              <a:rPr lang="en-US" sz="1700" dirty="0" err="1">
                <a:solidFill>
                  <a:schemeClr val="tx2"/>
                </a:solidFill>
              </a:rPr>
              <a:t>Schwartzentruber</a:t>
            </a:r>
            <a:r>
              <a:rPr lang="en-US" sz="1700" dirty="0">
                <a:solidFill>
                  <a:schemeClr val="tx2"/>
                </a:solidFill>
              </a:rPr>
              <a:t> DJ, </a:t>
            </a:r>
            <a:r>
              <a:rPr lang="en-US" sz="1700" dirty="0" err="1">
                <a:solidFill>
                  <a:schemeClr val="tx2"/>
                </a:solidFill>
              </a:rPr>
              <a:t>Guleria</a:t>
            </a:r>
            <a:r>
              <a:rPr lang="en-US" sz="1700" dirty="0">
                <a:solidFill>
                  <a:schemeClr val="tx2"/>
                </a:solidFill>
              </a:rPr>
              <a:t> A, MacFarlane </a:t>
            </a:r>
            <a:r>
              <a:rPr lang="en-US" sz="1700" dirty="0" err="1">
                <a:solidFill>
                  <a:schemeClr val="tx2"/>
                </a:solidFill>
              </a:rPr>
              <a:t>Mp</a:t>
            </a:r>
            <a:r>
              <a:rPr lang="en-US" sz="1700" dirty="0">
                <a:solidFill>
                  <a:schemeClr val="tx2"/>
                </a:solidFill>
              </a:rPr>
              <a:t>, White DE, Tucker E, et al. Cardiopulmonary toxicity of treatment with high dose interleukin-2 in 199 consecutive </a:t>
            </a:r>
            <a:r>
              <a:rPr lang="en-US" sz="1700" dirty="0" err="1">
                <a:solidFill>
                  <a:schemeClr val="tx2"/>
                </a:solidFill>
              </a:rPr>
              <a:t>patients</a:t>
            </a:r>
            <a:r>
              <a:rPr lang="en-US" sz="1700" dirty="0">
                <a:solidFill>
                  <a:schemeClr val="tx2"/>
                </a:solidFill>
              </a:rPr>
              <a:t> with metastatic melanoma or renal cell carcinoma. Cancer. 1994;15;74(12):3212-22. 40. </a:t>
            </a:r>
            <a:r>
              <a:rPr lang="en-US" sz="1700" dirty="0" err="1">
                <a:solidFill>
                  <a:schemeClr val="tx2"/>
                </a:solidFill>
              </a:rPr>
              <a:t>petrini</a:t>
            </a:r>
            <a:r>
              <a:rPr lang="en-US" sz="1700" dirty="0">
                <a:solidFill>
                  <a:schemeClr val="tx2"/>
                </a:solidFill>
              </a:rPr>
              <a:t> I, </a:t>
            </a:r>
            <a:r>
              <a:rPr lang="en-US" sz="1700" dirty="0" err="1">
                <a:solidFill>
                  <a:schemeClr val="tx2"/>
                </a:solidFill>
              </a:rPr>
              <a:t>Lencioni</a:t>
            </a:r>
            <a:r>
              <a:rPr lang="en-US" sz="1700" dirty="0">
                <a:solidFill>
                  <a:schemeClr val="tx2"/>
                </a:solidFill>
              </a:rPr>
              <a:t> M, </a:t>
            </a:r>
            <a:r>
              <a:rPr lang="en-US" sz="1700" dirty="0" err="1">
                <a:solidFill>
                  <a:schemeClr val="tx2"/>
                </a:solidFill>
              </a:rPr>
              <a:t>Ricasoli</a:t>
            </a:r>
            <a:r>
              <a:rPr lang="en-US" sz="1700" dirty="0">
                <a:solidFill>
                  <a:schemeClr val="tx2"/>
                </a:solidFill>
              </a:rPr>
              <a:t> M, </a:t>
            </a:r>
            <a:r>
              <a:rPr lang="en-US" sz="1700" dirty="0" err="1">
                <a:solidFill>
                  <a:schemeClr val="tx2"/>
                </a:solidFill>
              </a:rPr>
              <a:t>Iannopollo</a:t>
            </a:r>
            <a:r>
              <a:rPr lang="en-US" sz="1700" dirty="0">
                <a:solidFill>
                  <a:schemeClr val="tx2"/>
                </a:solidFill>
              </a:rPr>
              <a:t> M, </a:t>
            </a:r>
            <a:r>
              <a:rPr lang="en-US" sz="1700" dirty="0" err="1">
                <a:solidFill>
                  <a:schemeClr val="tx2"/>
                </a:solidFill>
              </a:rPr>
              <a:t>Orlandini</a:t>
            </a:r>
            <a:r>
              <a:rPr lang="en-US" sz="1700" dirty="0">
                <a:solidFill>
                  <a:schemeClr val="tx2"/>
                </a:solidFill>
              </a:rPr>
              <a:t> C, </a:t>
            </a:r>
            <a:r>
              <a:rPr lang="en-US" sz="1700" dirty="0" err="1">
                <a:solidFill>
                  <a:schemeClr val="tx2"/>
                </a:solidFill>
              </a:rPr>
              <a:t>Oliveri</a:t>
            </a:r>
            <a:r>
              <a:rPr lang="en-US" sz="1700" dirty="0">
                <a:solidFill>
                  <a:schemeClr val="tx2"/>
                </a:solidFill>
              </a:rPr>
              <a:t> F, et al. phase II trial of </a:t>
            </a:r>
            <a:r>
              <a:rPr lang="en-US" sz="1700" dirty="0" err="1">
                <a:solidFill>
                  <a:schemeClr val="tx2"/>
                </a:solidFill>
              </a:rPr>
              <a:t>sorafenib</a:t>
            </a:r>
            <a:r>
              <a:rPr lang="en-US" sz="1700" dirty="0">
                <a:solidFill>
                  <a:schemeClr val="tx2"/>
                </a:solidFill>
              </a:rPr>
              <a:t> in combination with 5-fluorouracil </a:t>
            </a:r>
            <a:r>
              <a:rPr lang="en-US" sz="1700" dirty="0" err="1">
                <a:solidFill>
                  <a:schemeClr val="tx2"/>
                </a:solidFill>
              </a:rPr>
              <a:t>infusion</a:t>
            </a:r>
            <a:r>
              <a:rPr lang="en-US" sz="1700" dirty="0">
                <a:solidFill>
                  <a:schemeClr val="tx2"/>
                </a:solidFill>
              </a:rPr>
              <a:t> in advanced hepatocellular carcinoma. Cancer </a:t>
            </a:r>
            <a:r>
              <a:rPr lang="en-US" sz="1700" dirty="0" err="1">
                <a:solidFill>
                  <a:schemeClr val="tx2"/>
                </a:solidFill>
              </a:rPr>
              <a:t>Chemother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pharmacol</a:t>
            </a:r>
            <a:r>
              <a:rPr lang="en-US" sz="1700" dirty="0">
                <a:solidFill>
                  <a:schemeClr val="tx2"/>
                </a:solidFill>
              </a:rPr>
              <a:t>. 2012;69(3): 773-80.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az-Latn-AZ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101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448272"/>
          </a:xfrm>
        </p:spPr>
        <p:txBody>
          <a:bodyPr>
            <a:normAutofit/>
          </a:bodyPr>
          <a:lstStyle/>
          <a:p>
            <a:r>
              <a:rPr lang="az-Latn-AZ" sz="6000" b="1" i="1" dirty="0">
                <a:latin typeface="Times New Roman" pitchFamily="18" charset="0"/>
                <a:cs typeface="Times New Roman" pitchFamily="18" charset="0"/>
              </a:rPr>
              <a:t>Müalicə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8258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ES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6247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10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5904656"/>
          </a:xfrm>
        </p:spPr>
        <p:txBody>
          <a:bodyPr>
            <a:normAutofit fontScale="32500" lnSpcReduction="20000"/>
          </a:bodyPr>
          <a:lstStyle/>
          <a:p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Xərçəngli x-də 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müalicəsində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x-lərlə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eyni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protokoller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tətbiq olunur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Lakin müalicə 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x-də 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oldu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qca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çətin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bilir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AF’yi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etm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k v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sinüs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ritmini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n davamı üçü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verilən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ço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dərmanla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xərçəng müalicələri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ciddi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dərman qarşılıqlı təsiri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bilm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əkdədir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Həm 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xərçəng x-də yanaşı olaraq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trombositopeni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anemi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səbəbiylə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antiko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aqulyasiya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əks göstəriş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r. </a:t>
            </a: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qulyant müalicə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xəstələrdə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trombositopeni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yaranması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zamanı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qanama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artma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qd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adır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Trombositopeni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səbəbiylə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qulyasiyanın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keçici dayandırılmasının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 risk-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fayda nisbəti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xərçəngli 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 x-də 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net de</a:t>
            </a:r>
            <a:r>
              <a:rPr lang="az-Latn-AZ" sz="45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500" b="1" i="1" dirty="0" err="1" smtClean="0">
                <a:latin typeface="Times New Roman" pitchFamily="18" charset="0"/>
                <a:cs typeface="Times New Roman" pitchFamily="18" charset="0"/>
              </a:rPr>
              <a:t>ildir</a:t>
            </a:r>
            <a:r>
              <a:rPr lang="en-US" sz="4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45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err="1">
                <a:solidFill>
                  <a:schemeClr val="tx2"/>
                </a:solidFill>
              </a:rPr>
              <a:t>viganego</a:t>
            </a:r>
            <a:r>
              <a:rPr lang="en-US" sz="3000" dirty="0">
                <a:solidFill>
                  <a:schemeClr val="tx2"/>
                </a:solidFill>
              </a:rPr>
              <a:t> F, Singh R, </a:t>
            </a:r>
            <a:r>
              <a:rPr lang="en-US" sz="3000" dirty="0" err="1">
                <a:solidFill>
                  <a:schemeClr val="tx2"/>
                </a:solidFill>
              </a:rPr>
              <a:t>Fradley</a:t>
            </a:r>
            <a:r>
              <a:rPr lang="en-US" sz="3000" dirty="0">
                <a:solidFill>
                  <a:schemeClr val="tx2"/>
                </a:solidFill>
              </a:rPr>
              <a:t> MG. </a:t>
            </a:r>
            <a:r>
              <a:rPr lang="en-US" sz="3000" dirty="0" err="1">
                <a:solidFill>
                  <a:schemeClr val="tx2"/>
                </a:solidFill>
              </a:rPr>
              <a:t>Arrhythmias</a:t>
            </a:r>
            <a:r>
              <a:rPr lang="en-US" sz="3000" dirty="0">
                <a:solidFill>
                  <a:schemeClr val="tx2"/>
                </a:solidFill>
              </a:rPr>
              <a:t> and other electrophysiology issues in cancer patients receiving chemotherapy or </a:t>
            </a:r>
            <a:r>
              <a:rPr lang="en-US" sz="3000" dirty="0" err="1">
                <a:solidFill>
                  <a:schemeClr val="tx2"/>
                </a:solidFill>
              </a:rPr>
              <a:t>radiation</a:t>
            </a:r>
            <a:r>
              <a:rPr lang="en-US" sz="3000" dirty="0">
                <a:solidFill>
                  <a:schemeClr val="tx2"/>
                </a:solidFill>
              </a:rPr>
              <a:t>. </a:t>
            </a:r>
            <a:r>
              <a:rPr lang="en-US" sz="3000" dirty="0" err="1">
                <a:solidFill>
                  <a:schemeClr val="tx2"/>
                </a:solidFill>
              </a:rPr>
              <a:t>Curr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tx2"/>
                </a:solidFill>
              </a:rPr>
              <a:t>Cardiol</a:t>
            </a:r>
            <a:r>
              <a:rPr lang="en-US" sz="3000" dirty="0">
                <a:solidFill>
                  <a:schemeClr val="tx2"/>
                </a:solidFill>
              </a:rPr>
              <a:t> Rep. 2016;18(6):52. </a:t>
            </a:r>
            <a:endParaRPr lang="az-Latn-AZ" sz="3000" dirty="0" smtClean="0">
              <a:solidFill>
                <a:schemeClr val="tx2"/>
              </a:solidFill>
            </a:endParaRPr>
          </a:p>
          <a:p>
            <a:r>
              <a:rPr lang="en-US" sz="3000" dirty="0" smtClean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Figueroa R, Alfonso A, </a:t>
            </a:r>
            <a:r>
              <a:rPr lang="en-US" sz="3000" dirty="0" err="1">
                <a:solidFill>
                  <a:schemeClr val="tx2"/>
                </a:solidFill>
              </a:rPr>
              <a:t>López-picazo</a:t>
            </a:r>
            <a:r>
              <a:rPr lang="en-US" sz="3000" dirty="0">
                <a:solidFill>
                  <a:schemeClr val="tx2"/>
                </a:solidFill>
              </a:rPr>
              <a:t> J, </a:t>
            </a:r>
            <a:r>
              <a:rPr lang="en-US" sz="3000" dirty="0" err="1">
                <a:solidFill>
                  <a:schemeClr val="tx2"/>
                </a:solidFill>
              </a:rPr>
              <a:t>GilBazo</a:t>
            </a:r>
            <a:r>
              <a:rPr lang="en-US" sz="3000" dirty="0">
                <a:solidFill>
                  <a:schemeClr val="tx2"/>
                </a:solidFill>
              </a:rPr>
              <a:t> I, </a:t>
            </a:r>
            <a:r>
              <a:rPr lang="en-US" sz="3000" dirty="0" err="1">
                <a:solidFill>
                  <a:schemeClr val="tx2"/>
                </a:solidFill>
              </a:rPr>
              <a:t>García-Mouriz</a:t>
            </a:r>
            <a:r>
              <a:rPr lang="en-US" sz="3000" dirty="0">
                <a:solidFill>
                  <a:schemeClr val="tx2"/>
                </a:solidFill>
              </a:rPr>
              <a:t> A, </a:t>
            </a:r>
            <a:r>
              <a:rPr lang="en-US" sz="3000" dirty="0" err="1">
                <a:solidFill>
                  <a:schemeClr val="tx2"/>
                </a:solidFill>
              </a:rPr>
              <a:t>Hermida</a:t>
            </a:r>
            <a:r>
              <a:rPr lang="en-US" sz="3000" dirty="0">
                <a:solidFill>
                  <a:schemeClr val="tx2"/>
                </a:solidFill>
              </a:rPr>
              <a:t> J, et al. </a:t>
            </a:r>
            <a:r>
              <a:rPr lang="en-US" sz="3000" dirty="0" err="1">
                <a:solidFill>
                  <a:schemeClr val="tx2"/>
                </a:solidFill>
              </a:rPr>
              <a:t>Insights</a:t>
            </a:r>
            <a:r>
              <a:rPr lang="en-US" sz="3000" dirty="0">
                <a:solidFill>
                  <a:schemeClr val="tx2"/>
                </a:solidFill>
              </a:rPr>
              <a:t> into venous thromboembolism prevention in hospitalized cancer patients: </a:t>
            </a:r>
            <a:r>
              <a:rPr lang="en-US" sz="3000" dirty="0" err="1">
                <a:solidFill>
                  <a:schemeClr val="tx2"/>
                </a:solidFill>
              </a:rPr>
              <a:t>lessons</a:t>
            </a:r>
            <a:r>
              <a:rPr lang="en-US" sz="3000" dirty="0">
                <a:solidFill>
                  <a:schemeClr val="tx2"/>
                </a:solidFill>
              </a:rPr>
              <a:t> from a prospective study. </a:t>
            </a:r>
            <a:r>
              <a:rPr lang="en-US" sz="3000" dirty="0" err="1">
                <a:solidFill>
                  <a:schemeClr val="tx2"/>
                </a:solidFill>
              </a:rPr>
              <a:t>pLoS</a:t>
            </a:r>
            <a:r>
              <a:rPr lang="en-US" sz="3000" dirty="0">
                <a:solidFill>
                  <a:schemeClr val="tx2"/>
                </a:solidFill>
              </a:rPr>
              <a:t> One. 2018;2;13(8):</a:t>
            </a:r>
            <a:r>
              <a:rPr lang="en-US" sz="3000" dirty="0" smtClean="0">
                <a:solidFill>
                  <a:schemeClr val="tx2"/>
                </a:solidFill>
              </a:rPr>
              <a:t>e0200220.</a:t>
            </a:r>
            <a:endParaRPr lang="az-Latn-AZ" sz="3000" dirty="0" smtClean="0">
              <a:solidFill>
                <a:schemeClr val="tx2"/>
              </a:solidFill>
            </a:endParaRPr>
          </a:p>
          <a:p>
            <a:r>
              <a:rPr lang="en-US" sz="3000" dirty="0" smtClean="0">
                <a:solidFill>
                  <a:schemeClr val="tx2"/>
                </a:solidFill>
              </a:rPr>
              <a:t> </a:t>
            </a:r>
            <a:r>
              <a:rPr lang="en-US" sz="3000" dirty="0">
                <a:solidFill>
                  <a:schemeClr val="tx2"/>
                </a:solidFill>
              </a:rPr>
              <a:t>Leader A, Ten Cate H, </a:t>
            </a:r>
            <a:r>
              <a:rPr lang="en-US" sz="3000" dirty="0" err="1">
                <a:solidFill>
                  <a:schemeClr val="tx2"/>
                </a:solidFill>
              </a:rPr>
              <a:t>Spectre</a:t>
            </a:r>
            <a:r>
              <a:rPr lang="en-US" sz="3000" dirty="0">
                <a:solidFill>
                  <a:schemeClr val="tx2"/>
                </a:solidFill>
              </a:rPr>
              <a:t> G, </a:t>
            </a:r>
            <a:r>
              <a:rPr lang="en-US" sz="3000" dirty="0" err="1">
                <a:solidFill>
                  <a:schemeClr val="tx2"/>
                </a:solidFill>
              </a:rPr>
              <a:t>Beckers</a:t>
            </a:r>
            <a:r>
              <a:rPr lang="en-US" sz="3000" dirty="0">
                <a:solidFill>
                  <a:schemeClr val="tx2"/>
                </a:solidFill>
              </a:rPr>
              <a:t> EAM, </a:t>
            </a:r>
            <a:r>
              <a:rPr lang="en-US" sz="3000" dirty="0" err="1">
                <a:solidFill>
                  <a:schemeClr val="tx2"/>
                </a:solidFill>
              </a:rPr>
              <a:t>Falanga</a:t>
            </a:r>
            <a:r>
              <a:rPr lang="en-US" sz="3000" dirty="0">
                <a:solidFill>
                  <a:schemeClr val="tx2"/>
                </a:solidFill>
              </a:rPr>
              <a:t> A. Antithrombotic medication in cancer-associated thrombocytopenia: current evidence and knowledge gaps. </a:t>
            </a:r>
            <a:r>
              <a:rPr lang="en-US" sz="3000" dirty="0" err="1">
                <a:solidFill>
                  <a:schemeClr val="tx2"/>
                </a:solidFill>
              </a:rPr>
              <a:t>Crit</a:t>
            </a:r>
            <a:r>
              <a:rPr lang="en-US" sz="3000" dirty="0">
                <a:solidFill>
                  <a:schemeClr val="tx2"/>
                </a:solidFill>
              </a:rPr>
              <a:t> Rev </a:t>
            </a:r>
            <a:r>
              <a:rPr lang="en-US" sz="3000" dirty="0" err="1">
                <a:solidFill>
                  <a:schemeClr val="tx2"/>
                </a:solidFill>
              </a:rPr>
              <a:t>Oncol</a:t>
            </a:r>
            <a:r>
              <a:rPr lang="en-US" sz="3000" dirty="0">
                <a:solidFill>
                  <a:schemeClr val="tx2"/>
                </a:solidFill>
              </a:rPr>
              <a:t>. </a:t>
            </a:r>
            <a:r>
              <a:rPr lang="en-US" sz="3000" dirty="0" err="1">
                <a:solidFill>
                  <a:schemeClr val="tx2"/>
                </a:solidFill>
              </a:rPr>
              <a:t>Hematol</a:t>
            </a:r>
            <a:r>
              <a:rPr lang="en-US" sz="3000" dirty="0">
                <a:solidFill>
                  <a:schemeClr val="tx2"/>
                </a:solidFill>
              </a:rPr>
              <a:t>. 2018;132:76-88.</a:t>
            </a:r>
            <a:endParaRPr lang="ru-RU" sz="3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8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08112"/>
          </a:xfrm>
        </p:spPr>
        <p:txBody>
          <a:bodyPr/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Embolik Riski necə təyin edək?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32048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F’d</a:t>
            </a:r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embolik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təyini məqsədilə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CHA2DS2-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skorlaması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istifadə edilməkdədir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Xərçəng </a:t>
            </a:r>
            <a:r>
              <a:rPr lang="az-Latn-A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də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protrombotik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xəstəlikdir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Xərçəngdə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protrombotik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orları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entrasiyasina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əlavə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 dərmanlarının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trombotik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artırdığı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bilinm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əkdə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dir.</a:t>
            </a: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llikl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CHA2DS2-VASc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skoru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x.x-də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antikoa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qulyant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müalicə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əyə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ndirilm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xərçəngin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əlaqəsiz bir risk faktoru oldugu </a:t>
            </a:r>
            <a:r>
              <a:rPr lang="az-Latn-A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bilinməməkdədir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1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ESC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424935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53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ES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1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ES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0648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8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76328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34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3913"/>
            <a:ext cx="8064896" cy="562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84784"/>
            <a:ext cx="4104456" cy="2985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800" b="1" i="1" dirty="0" smtClean="0">
                <a:latin typeface="Times New Roman" pitchFamily="18" charset="0"/>
                <a:cs typeface="Times New Roman" pitchFamily="18" charset="0"/>
              </a:rPr>
              <a:t>KARDİOONKOLOGİYA </a:t>
            </a:r>
          </a:p>
          <a:p>
            <a:pPr marL="0" indent="0" algn="ctr">
              <a:buNone/>
            </a:pPr>
            <a:r>
              <a:rPr lang="az-Latn-AZ" sz="2800" b="1" i="1" dirty="0" smtClean="0">
                <a:latin typeface="Times New Roman" pitchFamily="18" charset="0"/>
                <a:cs typeface="Times New Roman" pitchFamily="18" charset="0"/>
              </a:rPr>
              <a:t>SON İLLƏRDƏ </a:t>
            </a:r>
          </a:p>
          <a:p>
            <a:pPr marL="0" indent="0" algn="ctr">
              <a:buNone/>
            </a:pPr>
            <a:r>
              <a:rPr lang="az-Latn-AZ" sz="2800" b="1" i="1" dirty="0" smtClean="0">
                <a:latin typeface="Times New Roman" pitchFamily="18" charset="0"/>
                <a:cs typeface="Times New Roman" pitchFamily="18" charset="0"/>
              </a:rPr>
              <a:t>AKTUALDIR!!!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esc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176464" cy="43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42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/>
              <a:t>Antikoaqulyasiya?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ntikoa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müalicə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olara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VKA v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OAK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ist.edilə bilər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az-Latn-AZ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rombotik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riskl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əri---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CHA2DS2-VASc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skorlarının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istifadə edilir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az-Latn-AZ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piksaban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müalicə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edil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AF’li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akti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x.x-də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VKA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müalicə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edilənlərə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gör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in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sult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SE,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infarktı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ölüm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 olmaqla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nəticə aşağı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görülmüş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ür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doksabanın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varfarin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nisbətən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iskemik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sult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miokard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infarktı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 nəticələrdə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46%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lık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risk </a:t>
            </a:r>
            <a:r>
              <a:rPr lang="en-US" sz="2600" b="1" i="1" dirty="0" err="1">
                <a:latin typeface="Times New Roman" pitchFamily="18" charset="0"/>
                <a:cs typeface="Times New Roman" pitchFamily="18" charset="0"/>
              </a:rPr>
              <a:t>azalması</a:t>
            </a:r>
            <a:r>
              <a:rPr lang="en-US" sz="2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göste</a:t>
            </a:r>
            <a:r>
              <a:rPr lang="az-Latn-AZ" sz="2600" b="1" i="1" dirty="0" smtClean="0">
                <a:latin typeface="Times New Roman" pitchFamily="18" charset="0"/>
                <a:cs typeface="Times New Roman" pitchFamily="18" charset="0"/>
              </a:rPr>
              <a:t>rilmişdir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74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HAS-BLED ≥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qulyant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istifadəyə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artma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adır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enə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yüks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 HAS-BLED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umimiyyətlə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antiko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aqulyant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müalicənin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silm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əmə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tövsiyə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Anca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fakt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orlarının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düz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yönünd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ın 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əqibi tövsiyə edilir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 AT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fayda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ərə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yaxsi müzakirə edilərək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müalicəyə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qərar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verilm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lidir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ORBIT-AF, ENGAGE-AF TIMI 48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ROCKET 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tədqiqatlarında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eçirilmiş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xərçəngi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yüks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 ma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olduğunu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göst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ərməkdə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dir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28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NOAK yoxsa VKA?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Xərçəngli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riskinin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NOAK’lar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VKA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fərqlilik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göst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göstermedi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bilinmir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NOAK’larla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aparılan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RKÇ’l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arda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malignite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ısa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yaşam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gözləntis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xəstələr tədqiqat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kənarında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tutulmuş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tədqiqatlarda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xəsçəngli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NOAK’lar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VKA’ların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güvənlik nəzərindən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ənzə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gösterilmiştir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RKÇ’d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rivaroksaban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edoksaban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müalicə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edil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venöz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tromboemboli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(VTE)’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gastrointestinal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x-li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Xmolek.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heparin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müalicə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edilenlere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nisbətən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artmış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gösterilmiş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dir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YOAK’lar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varfarin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kimi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sıx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izl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əm gərəkməkdə 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əmli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dərman qarşılıqlı təsiri ola bilir.</a:t>
            </a: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Permeabilite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glikoproteinini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(P-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sitokrom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P450 (CYP3A4)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ukləyə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inhib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edən KT eynizamanlı 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OAK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istifadəsində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di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qqətli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olunmalıdır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VKA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ist.edilən x-də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INR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izlem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mümkün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olduğu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üçün bəzi x-də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VKA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seçim ola bilər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sitokrom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P450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sistemindeki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fərqli fermentlərin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(CYP2C9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CYP3A4, CYP1A2, CYP2C19) VKA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metabolizmasından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istirak etməsi səbəbi ilə də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VKA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müxtəlif KT dərmanları arasında dərman qarsiliqli təsiri ola bilər.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Bütün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OAK’lar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glikoprotein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(P-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əlaqəlidir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OAK’lar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sitokrom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P450 (CYP)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sistemind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əyişkə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nisbətdə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metaboliz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qda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dırlar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06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qulyasiya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veril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rk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h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əm xərçəng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 d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 sıx görülə bilən böyrək çatışmazlığı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artıra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BÇ səbəb---KT-ə bağlı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nefrotoks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iklik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Sisplatin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radyolojik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kontrast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vasitələr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QSİƏD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xərçəngə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dehidratas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usma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ishal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böyrəyin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infiltras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paraneoplastik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sendromlar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BÇ yaranması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uygunsuz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doz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lama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yetərsiz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qulyasiyaya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yüks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dərman konsentrasiyalarının görülməsinə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açara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tromboemboli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riskin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i artlra bilər.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8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/>
              <a:t>D</a:t>
            </a:r>
            <a:r>
              <a:rPr lang="az-Latn-AZ" dirty="0" smtClean="0"/>
              <a:t>MAH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XX-də K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MAH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AF’nin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tromboemboli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profilak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tikasında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limitli məlumat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Bir qismi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varfarin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x-in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əməliyyatdan öncə 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MAH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köpr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ü müalicədən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elde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edilmiştir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ki 3 qat qanama </a:t>
            </a: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21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1574"/>
            <a:ext cx="7272808" cy="492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68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ES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648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52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LAA okkluziyası və bağlanması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Oral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qulyasiya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veril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 bil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əyə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perkütan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yolla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LAA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okl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uziyası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in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sult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riskini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azaltmak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uçün ist edilir.</a:t>
            </a: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LAA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bağlanması uğurlu nəticə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yüks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əkd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ağırlaşma azdı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997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İsemik insult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riskinin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yüks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olması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səbəbi 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antiko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aqulyant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müalicə göstərisi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qanama anamnezi olanlarda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(gastrointestinal </a:t>
            </a:r>
            <a:r>
              <a:rPr lang="az-Latn-AZ" sz="24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intrakranial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krarlı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min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az-Latn-AZ" sz="24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anamalar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anama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yüks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XBÇ irəli mərhələ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irəli </a:t>
            </a:r>
            <a:r>
              <a:rPr lang="az-Latn-AZ" sz="24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araciğer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yetmezli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myelodisplazi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trombositopeni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LAA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bağlanması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müalicə seçimi olaraq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düşünül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az-Latn-AZ" sz="2400" b="1" i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9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KV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ağırlaşmalar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24744"/>
            <a:ext cx="8750206" cy="5590404"/>
          </a:xfrm>
        </p:spPr>
        <p:txBody>
          <a:bodyPr>
            <a:normAutofit fontScale="92500" lnSpcReduction="10000"/>
          </a:bodyPr>
          <a:lstStyle/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Sol mədəcik disfunksiyası və ürək çatışmazlığı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z-Latn-A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Koronar arteriya xəstəliyi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Qapaq xəstəlikləri</a:t>
            </a:r>
            <a:endParaRPr lang="az-Latn-AZ" sz="3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5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Aritmiya</a:t>
            </a:r>
            <a:endParaRPr lang="en-US" sz="35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Hipertoniya xəstəliyi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Tromboembolik xəstəliklər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Periferik damar xəstəliyi və İnsult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Pulmonar Hipertenziya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z-Latn-A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Perikardial ağırlaşmalar</a:t>
            </a:r>
          </a:p>
          <a:p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ESC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12776"/>
            <a:ext cx="576064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86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akti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olara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x-dən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sağalanlarda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morbidit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əsas səbəblərində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ndir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yaranması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artmış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mortal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lıq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dir. </a:t>
            </a: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 v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RT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-nın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aritmik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təsiri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Xərçəngin özü də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aritmo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genik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hal yarada bilər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Aritmi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yala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r,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 KT dərman təsirində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başlaya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bildiyi kim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 KT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-nın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kardiotoksik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əlavə təsirlərinə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SMSD,SMDD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emi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arterial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hipert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enziya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olara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yarana bilər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atrial fibril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yasiya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(AF)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orta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etioloji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komorbidi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tələr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paylaşan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xəstəliklərdir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müalicəsi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xərçəng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oldu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qca çətin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bilir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Xərçəngli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rejiml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antikoa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qulyantlar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arasında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dərmanların qarşılıqlı təsirinin ola bilmə ehtimalı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TEAM ilə birgə qərar verilməlidir.</a:t>
            </a:r>
            <a:endParaRPr lang="az-Latn-AZ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86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sz="3600" b="1" dirty="0" smtClean="0">
                <a:latin typeface="Times New Roman" pitchFamily="18" charset="0"/>
                <a:cs typeface="Times New Roman" pitchFamily="18" charset="0"/>
              </a:rPr>
              <a:t>         Diqqətinizə görə minnətdaram!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1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ESC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3744416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319453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2988"/>
            <a:ext cx="7344816" cy="519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5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7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ES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0648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5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Autofit/>
          </a:bodyPr>
          <a:lstStyle/>
          <a:p>
            <a:pPr algn="just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ərçəng 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yaranması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riski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artma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adır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ərçəng </a:t>
            </a:r>
            <a:r>
              <a:rPr lang="az-Latn-AZ" b="1" i="1" dirty="0">
                <a:latin typeface="Times New Roman" pitchFamily="18" charset="0"/>
                <a:cs typeface="Times New Roman" pitchFamily="18" charset="0"/>
              </a:rPr>
              <a:t>x-də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artmış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inflama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siya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mediat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arı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yaranmasına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təsirinin olduğu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bildirilmiş</a:t>
            </a:r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dir</a:t>
            </a:r>
          </a:p>
          <a:p>
            <a:pPr algn="just"/>
            <a:endParaRPr lang="az-Latn-AZ" sz="105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105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50" dirty="0" smtClean="0">
                <a:solidFill>
                  <a:schemeClr val="tx2"/>
                </a:solidFill>
              </a:rPr>
              <a:t>Chu </a:t>
            </a:r>
            <a:r>
              <a:rPr lang="en-US" sz="1050" dirty="0">
                <a:solidFill>
                  <a:schemeClr val="tx2"/>
                </a:solidFill>
              </a:rPr>
              <a:t>G, </a:t>
            </a:r>
            <a:r>
              <a:rPr lang="en-US" sz="1050" dirty="0" err="1">
                <a:solidFill>
                  <a:schemeClr val="tx2"/>
                </a:solidFill>
              </a:rPr>
              <a:t>versteeg</a:t>
            </a:r>
            <a:r>
              <a:rPr lang="en-US" sz="1050" dirty="0">
                <a:solidFill>
                  <a:schemeClr val="tx2"/>
                </a:solidFill>
              </a:rPr>
              <a:t> HH, </a:t>
            </a:r>
            <a:r>
              <a:rPr lang="en-US" sz="1050" dirty="0" err="1">
                <a:solidFill>
                  <a:schemeClr val="tx2"/>
                </a:solidFill>
              </a:rPr>
              <a:t>verschoor</a:t>
            </a:r>
            <a:r>
              <a:rPr lang="en-US" sz="1050" dirty="0">
                <a:solidFill>
                  <a:schemeClr val="tx2"/>
                </a:solidFill>
              </a:rPr>
              <a:t> AJ, Trines SA, </a:t>
            </a:r>
            <a:r>
              <a:rPr lang="en-US" sz="1050" dirty="0" err="1">
                <a:solidFill>
                  <a:schemeClr val="tx2"/>
                </a:solidFill>
              </a:rPr>
              <a:t>Hemels</a:t>
            </a:r>
            <a:r>
              <a:rPr lang="en-US" sz="1050" dirty="0">
                <a:solidFill>
                  <a:schemeClr val="tx2"/>
                </a:solidFill>
              </a:rPr>
              <a:t> MEW, Ay C, et al. Atrial fibrillation and cancer -an unexplored field in </a:t>
            </a:r>
            <a:r>
              <a:rPr lang="en-US" sz="1050" dirty="0" err="1">
                <a:solidFill>
                  <a:schemeClr val="tx2"/>
                </a:solidFill>
              </a:rPr>
              <a:t>cardiovascular</a:t>
            </a:r>
            <a:r>
              <a:rPr lang="en-US" sz="1050" dirty="0">
                <a:solidFill>
                  <a:schemeClr val="tx2"/>
                </a:solidFill>
              </a:rPr>
              <a:t> oncology. Blood Rev. 2019;35:59-67. 20. </a:t>
            </a:r>
            <a:endParaRPr lang="az-Latn-AZ" sz="1050" dirty="0" smtClean="0">
              <a:solidFill>
                <a:schemeClr val="tx2"/>
              </a:solidFill>
            </a:endParaRPr>
          </a:p>
          <a:p>
            <a:pPr algn="just"/>
            <a:r>
              <a:rPr lang="en-US" sz="1050" dirty="0" err="1" smtClean="0">
                <a:solidFill>
                  <a:schemeClr val="tx2"/>
                </a:solidFill>
              </a:rPr>
              <a:t>Nattel</a:t>
            </a:r>
            <a:r>
              <a:rPr lang="en-US" sz="1050" dirty="0" smtClean="0">
                <a:solidFill>
                  <a:schemeClr val="tx2"/>
                </a:solidFill>
              </a:rPr>
              <a:t> </a:t>
            </a:r>
            <a:r>
              <a:rPr lang="en-US" sz="1050" dirty="0">
                <a:solidFill>
                  <a:schemeClr val="tx2"/>
                </a:solidFill>
              </a:rPr>
              <a:t>S, Burstein B, </a:t>
            </a:r>
            <a:r>
              <a:rPr lang="en-US" sz="1050" dirty="0" err="1">
                <a:solidFill>
                  <a:schemeClr val="tx2"/>
                </a:solidFill>
              </a:rPr>
              <a:t>Dobrev</a:t>
            </a:r>
            <a:r>
              <a:rPr lang="en-US" sz="1050" dirty="0">
                <a:solidFill>
                  <a:schemeClr val="tx2"/>
                </a:solidFill>
              </a:rPr>
              <a:t> D. Atrial </a:t>
            </a:r>
            <a:r>
              <a:rPr lang="en-US" sz="1050" dirty="0" err="1">
                <a:solidFill>
                  <a:schemeClr val="tx2"/>
                </a:solidFill>
              </a:rPr>
              <a:t>remodeling</a:t>
            </a:r>
            <a:r>
              <a:rPr lang="en-US" sz="1050" dirty="0">
                <a:solidFill>
                  <a:schemeClr val="tx2"/>
                </a:solidFill>
              </a:rPr>
              <a:t> and atrial fibrillation: mechanisms and implications. </a:t>
            </a:r>
            <a:r>
              <a:rPr lang="en-US" sz="1050" dirty="0" err="1">
                <a:solidFill>
                  <a:schemeClr val="tx2"/>
                </a:solidFill>
              </a:rPr>
              <a:t>Circ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dirty="0" err="1">
                <a:solidFill>
                  <a:schemeClr val="tx2"/>
                </a:solidFill>
              </a:rPr>
              <a:t>Arrhythm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  <a:r>
              <a:rPr lang="en-US" sz="1050" dirty="0" err="1">
                <a:solidFill>
                  <a:schemeClr val="tx2"/>
                </a:solidFill>
              </a:rPr>
              <a:t>Electrophysiol</a:t>
            </a:r>
            <a:r>
              <a:rPr lang="en-US" sz="1050" dirty="0">
                <a:solidFill>
                  <a:schemeClr val="tx2"/>
                </a:solidFill>
              </a:rPr>
              <a:t>. 2008;1(1):62-73. </a:t>
            </a:r>
            <a:endParaRPr lang="az-Latn-AZ" sz="1050" dirty="0">
              <a:solidFill>
                <a:schemeClr val="tx2"/>
              </a:solidFill>
            </a:endParaRPr>
          </a:p>
          <a:p>
            <a:pPr algn="just"/>
            <a:r>
              <a:rPr lang="en-US" sz="1050" dirty="0" smtClean="0">
                <a:solidFill>
                  <a:schemeClr val="tx2"/>
                </a:solidFill>
              </a:rPr>
              <a:t>Hu </a:t>
            </a:r>
            <a:r>
              <a:rPr lang="en-US" sz="1050" dirty="0">
                <a:solidFill>
                  <a:schemeClr val="tx2"/>
                </a:solidFill>
              </a:rPr>
              <a:t>YF, Chen YJ, Lin YJ, Chen SA. </a:t>
            </a:r>
            <a:r>
              <a:rPr lang="en-US" sz="1050" dirty="0" err="1">
                <a:solidFill>
                  <a:schemeClr val="tx2"/>
                </a:solidFill>
              </a:rPr>
              <a:t>Inflammation</a:t>
            </a:r>
            <a:r>
              <a:rPr lang="en-US" sz="1050" dirty="0">
                <a:solidFill>
                  <a:schemeClr val="tx2"/>
                </a:solidFill>
              </a:rPr>
              <a:t> and the pathogenesis of atrial fibrillation. Nat Rev </a:t>
            </a:r>
            <a:r>
              <a:rPr lang="en-US" sz="1050" dirty="0" err="1">
                <a:solidFill>
                  <a:schemeClr val="tx2"/>
                </a:solidFill>
              </a:rPr>
              <a:t>Cardiol</a:t>
            </a:r>
            <a:r>
              <a:rPr lang="en-US" sz="1050" dirty="0">
                <a:solidFill>
                  <a:schemeClr val="tx2"/>
                </a:solidFill>
              </a:rPr>
              <a:t>. 2015;12(4):230-43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7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68952" cy="536145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çox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KT dərmanlarının Na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kanalları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 ilə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elektrofiz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olojik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remodeling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açmasının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AF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etiolojisinde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rol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oynadığı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düşünülmektedir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Bu d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az-Latn-AZ" sz="24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işiklikl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atrial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hüc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eyrə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aksion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potansi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refrakter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periodun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ısalmasına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açara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AF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-ə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səbəb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ola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bilmek</a:t>
            </a:r>
            <a:r>
              <a:rPr lang="az-Latn-AZ" sz="2400" b="1" i="1" dirty="0" smtClean="0"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dir.</a:t>
            </a:r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z-Latn-AZ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az-Latn-AZ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200" dirty="0" err="1">
                <a:solidFill>
                  <a:schemeClr val="tx2"/>
                </a:solidFill>
              </a:rPr>
              <a:t>ang</a:t>
            </a:r>
            <a:r>
              <a:rPr lang="en-US" sz="1200" dirty="0">
                <a:solidFill>
                  <a:schemeClr val="tx2"/>
                </a:solidFill>
              </a:rPr>
              <a:t> X, Li X, Yuan M, </a:t>
            </a:r>
            <a:r>
              <a:rPr lang="en-US" sz="1200" dirty="0" err="1">
                <a:solidFill>
                  <a:schemeClr val="tx2"/>
                </a:solidFill>
              </a:rPr>
              <a:t>Tian</a:t>
            </a:r>
            <a:r>
              <a:rPr lang="en-US" sz="1200" dirty="0">
                <a:solidFill>
                  <a:schemeClr val="tx2"/>
                </a:solidFill>
              </a:rPr>
              <a:t> C, Yang Y, Wang X, et al. Anticancer therapy induced atrial </a:t>
            </a:r>
            <a:r>
              <a:rPr lang="en-US" sz="1200" dirty="0" err="1">
                <a:solidFill>
                  <a:schemeClr val="tx2"/>
                </a:solidFill>
              </a:rPr>
              <a:t>fibrillation</a:t>
            </a:r>
            <a:r>
              <a:rPr lang="en-US" sz="1200" dirty="0">
                <a:solidFill>
                  <a:schemeClr val="tx2"/>
                </a:solidFill>
              </a:rPr>
              <a:t>: electrophysiology and related </a:t>
            </a:r>
            <a:r>
              <a:rPr lang="en-US" sz="1200" dirty="0" err="1">
                <a:solidFill>
                  <a:schemeClr val="tx2"/>
                </a:solidFill>
              </a:rPr>
              <a:t>mechanisms</a:t>
            </a:r>
            <a:r>
              <a:rPr lang="en-US" sz="1200" dirty="0">
                <a:solidFill>
                  <a:schemeClr val="tx2"/>
                </a:solidFill>
              </a:rPr>
              <a:t>. Front </a:t>
            </a:r>
            <a:r>
              <a:rPr lang="en-US" sz="1200" dirty="0" err="1">
                <a:solidFill>
                  <a:schemeClr val="tx2"/>
                </a:solidFill>
              </a:rPr>
              <a:t>pharmacol</a:t>
            </a:r>
            <a:r>
              <a:rPr lang="en-US" sz="1200" dirty="0">
                <a:solidFill>
                  <a:schemeClr val="tx2"/>
                </a:solidFill>
              </a:rPr>
              <a:t>. 2018;16;9:1058</a:t>
            </a:r>
            <a:r>
              <a:rPr lang="en-US" sz="2400" dirty="0"/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4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2563</Words>
  <Application>Microsoft Office PowerPoint</Application>
  <PresentationFormat>Экран (4:3)</PresentationFormat>
  <Paragraphs>243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QULAQCIQ FİBRİLYASİYASI VƏ ONKOLOJİ XƏSTƏLİKLƏR</vt:lpstr>
      <vt:lpstr>Презентация PowerPoint</vt:lpstr>
      <vt:lpstr>Презентация PowerPoint</vt:lpstr>
      <vt:lpstr> KV ağırlaşmalar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İbrutinib</vt:lpstr>
      <vt:lpstr>Doksorubisin</vt:lpstr>
      <vt:lpstr>Melfalan</vt:lpstr>
      <vt:lpstr>İmmunoterapiya</vt:lpstr>
      <vt:lpstr>Müalicə</vt:lpstr>
      <vt:lpstr>Презентация PowerPoint</vt:lpstr>
      <vt:lpstr>Презентация PowerPoint</vt:lpstr>
      <vt:lpstr>Embolik Riski necə təyin edək?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Antikoaqulyasiya?</vt:lpstr>
      <vt:lpstr>Презентация PowerPoint</vt:lpstr>
      <vt:lpstr>NOAK yoxsa VKA?</vt:lpstr>
      <vt:lpstr>Презентация PowerPoint</vt:lpstr>
      <vt:lpstr>Презентация PowerPoint</vt:lpstr>
      <vt:lpstr>DMAH</vt:lpstr>
      <vt:lpstr>Презентация PowerPoint</vt:lpstr>
      <vt:lpstr>Презентация PowerPoint</vt:lpstr>
      <vt:lpstr>LAA okkluziyası və bağlanması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342</cp:revision>
  <dcterms:created xsi:type="dcterms:W3CDTF">2022-05-24T06:17:51Z</dcterms:created>
  <dcterms:modified xsi:type="dcterms:W3CDTF">2022-09-25T08:22:49Z</dcterms:modified>
</cp:coreProperties>
</file>